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4EA5D72-37BA-4ECF-A1E0-68292008006F}" type="datetimeFigureOut">
              <a:rPr lang="en-US" smtClean="0"/>
              <a:pPr/>
              <a:t>07-12-2021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6F252D4-CE8C-4172-A473-90C8D4EFFE2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EA5D72-37BA-4ECF-A1E0-68292008006F}" type="datetimeFigureOut">
              <a:rPr lang="en-US" smtClean="0"/>
              <a:pPr/>
              <a:t>07-12-2021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52D4-CE8C-4172-A473-90C8D4EFFE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EA5D72-37BA-4ECF-A1E0-68292008006F}" type="datetimeFigureOut">
              <a:rPr lang="en-US" smtClean="0"/>
              <a:pPr/>
              <a:t>07-12-2021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52D4-CE8C-4172-A473-90C8D4EFFE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4EA5D72-37BA-4ECF-A1E0-68292008006F}" type="datetimeFigureOut">
              <a:rPr lang="en-US" smtClean="0"/>
              <a:pPr/>
              <a:t>07-12-2021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52D4-CE8C-4172-A473-90C8D4EFFE2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EA5D72-37BA-4ECF-A1E0-68292008006F}" type="datetimeFigureOut">
              <a:rPr lang="en-US" smtClean="0"/>
              <a:pPr/>
              <a:t>07-12-2021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6F252D4-CE8C-4172-A473-90C8D4EFFE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4EA5D72-37BA-4ECF-A1E0-68292008006F}" type="datetimeFigureOut">
              <a:rPr lang="en-US" smtClean="0"/>
              <a:pPr/>
              <a:t>07-12-2021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252D4-CE8C-4172-A473-90C8D4EFFE2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4EA5D72-37BA-4ECF-A1E0-68292008006F}" type="datetimeFigureOut">
              <a:rPr lang="en-US" smtClean="0"/>
              <a:pPr/>
              <a:t>07-12-2021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F252D4-CE8C-4172-A473-90C8D4EFFE2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EA5D72-37BA-4ECF-A1E0-68292008006F}" type="datetimeFigureOut">
              <a:rPr lang="en-US" smtClean="0"/>
              <a:pPr/>
              <a:t>07-12-2021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F252D4-CE8C-4172-A473-90C8D4EFFE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A5D72-37BA-4ECF-A1E0-68292008006F}" type="datetimeFigureOut">
              <a:rPr lang="en-US" smtClean="0"/>
              <a:pPr/>
              <a:t>07-12-2021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F252D4-CE8C-4172-A473-90C8D4EFFE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EA5D72-37BA-4ECF-A1E0-68292008006F}" type="datetimeFigureOut">
              <a:rPr lang="en-US" smtClean="0"/>
              <a:pPr/>
              <a:t>07-12-2021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252D4-CE8C-4172-A473-90C8D4EFFE2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EA5D72-37BA-4ECF-A1E0-68292008006F}" type="datetimeFigureOut">
              <a:rPr lang="en-US" smtClean="0"/>
              <a:pPr/>
              <a:t>07-12-2021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6F252D4-CE8C-4172-A473-90C8D4EFFE2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4EA5D72-37BA-4ECF-A1E0-68292008006F}" type="datetimeFigureOut">
              <a:rPr lang="en-US" smtClean="0"/>
              <a:pPr/>
              <a:t>07-12-2021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6F252D4-CE8C-4172-A473-90C8D4EFFE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endParaRPr lang="en-US" dirty="0"/>
          </a:p>
        </p:txBody>
      </p:sp>
      <p:sp>
        <p:nvSpPr>
          <p:cNvPr id="2" name="Title 1"/>
          <p:cNvSpPr>
            <a:spLocks noGrp="1"/>
          </p:cNvSpPr>
          <p:nvPr>
            <p:ph type="ctrTitle"/>
          </p:nvPr>
        </p:nvSpPr>
        <p:spPr/>
        <p:txBody>
          <a:bodyPr/>
          <a:lstStyle/>
          <a:p>
            <a:r>
              <a:rPr lang="en-US" dirty="0" smtClean="0"/>
              <a:t>COMMUNITY  NUTRITION  PROGRAMMES .</a:t>
            </a:r>
            <a:endParaRPr lang="en-US" dirty="0"/>
          </a:p>
        </p:txBody>
      </p:sp>
      <p:sp>
        <p:nvSpPr>
          <p:cNvPr id="4" name="Title 1"/>
          <p:cNvSpPr txBox="1">
            <a:spLocks/>
          </p:cNvSpPr>
          <p:nvPr/>
        </p:nvSpPr>
        <p:spPr>
          <a:xfrm>
            <a:off x="990600" y="4572000"/>
            <a:ext cx="7772400" cy="175260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accent1"/>
                </a:solidFill>
                <a:effectLst/>
                <a:uLnTx/>
                <a:uFillTx/>
                <a:latin typeface="+mj-lt"/>
                <a:ea typeface="+mj-ea"/>
                <a:cs typeface="+mj-cs"/>
              </a:rPr>
              <a:t>By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err="1" smtClean="0">
                <a:ln>
                  <a:noFill/>
                </a:ln>
                <a:solidFill>
                  <a:schemeClr val="accent1"/>
                </a:solidFill>
                <a:effectLst/>
                <a:uLnTx/>
                <a:uFillTx/>
                <a:latin typeface="+mj-lt"/>
                <a:ea typeface="+mj-ea"/>
                <a:cs typeface="+mj-cs"/>
              </a:rPr>
              <a:t>Dr.Ezhil</a:t>
            </a:r>
            <a:r>
              <a:rPr kumimoji="0" lang="en-US" sz="2800" b="0" i="0" u="none" strike="noStrike" kern="1200" cap="none" spc="0" normalizeH="0" baseline="0" noProof="0" dirty="0" smtClean="0">
                <a:ln>
                  <a:noFill/>
                </a:ln>
                <a:solidFill>
                  <a:schemeClr val="accent1"/>
                </a:solidFill>
                <a:effectLst/>
                <a:uLnTx/>
                <a:uFillTx/>
                <a:latin typeface="+mj-lt"/>
                <a:ea typeface="+mj-ea"/>
                <a:cs typeface="+mj-cs"/>
              </a:rPr>
              <a:t> </a:t>
            </a:r>
            <a:r>
              <a:rPr kumimoji="0" lang="en-US" sz="2800" b="0" i="0" u="none" strike="noStrike" kern="1200" cap="none" spc="0" normalizeH="0" baseline="0" noProof="0" dirty="0" err="1" smtClean="0">
                <a:ln>
                  <a:noFill/>
                </a:ln>
                <a:solidFill>
                  <a:schemeClr val="accent1"/>
                </a:solidFill>
                <a:effectLst/>
                <a:uLnTx/>
                <a:uFillTx/>
                <a:latin typeface="+mj-lt"/>
                <a:ea typeface="+mj-ea"/>
                <a:cs typeface="+mj-cs"/>
              </a:rPr>
              <a:t>Arasi</a:t>
            </a:r>
            <a:endParaRPr kumimoji="0" lang="en-US" sz="2800" b="0" i="0" u="none" strike="noStrike" kern="1200" cap="none" spc="0" normalizeH="0" baseline="0" noProof="0" dirty="0">
              <a:ln>
                <a:noFill/>
              </a:ln>
              <a:solidFill>
                <a:schemeClr val="accent1"/>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5.BALWADI  NUTRITION  PROGRAMME.</a:t>
            </a:r>
            <a:endParaRPr lang="en-US" dirty="0"/>
          </a:p>
        </p:txBody>
      </p:sp>
      <p:sp>
        <p:nvSpPr>
          <p:cNvPr id="3" name="Content Placeholder 2"/>
          <p:cNvSpPr>
            <a:spLocks noGrp="1"/>
          </p:cNvSpPr>
          <p:nvPr>
            <p:ph sz="quarter" idx="1"/>
          </p:nvPr>
        </p:nvSpPr>
        <p:spPr/>
        <p:txBody>
          <a:bodyPr/>
          <a:lstStyle/>
          <a:p>
            <a:r>
              <a:rPr lang="en-US" dirty="0" smtClean="0"/>
              <a:t>           This   programme  was   started   in  1970  for  the  benefit  of   children  in  the   age   group   3—6 yrs  in  rural  areas. This  programme  is   implemented  through  </a:t>
            </a:r>
            <a:r>
              <a:rPr lang="en-US" dirty="0" err="1" smtClean="0"/>
              <a:t>Balwadis</a:t>
            </a:r>
            <a:r>
              <a:rPr lang="en-US" dirty="0" smtClean="0"/>
              <a:t>  which  also  provide  pre-primary  education  to  these  children .It  is  under  the  control  of  department  of  social  welfare .</a:t>
            </a:r>
          </a:p>
          <a:p>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             The   supplementary   food   provides   300  kcal  and  10 gm  of  protein  per  child  per  day . </a:t>
            </a:r>
            <a:r>
              <a:rPr lang="en-US" dirty="0" err="1" smtClean="0"/>
              <a:t>Balwadis</a:t>
            </a:r>
            <a:r>
              <a:rPr lang="en-US" dirty="0" smtClean="0"/>
              <a:t>   are  being   phased  out  because  of  </a:t>
            </a:r>
            <a:r>
              <a:rPr lang="en-US" dirty="0" err="1" smtClean="0"/>
              <a:t>universalization</a:t>
            </a:r>
            <a:r>
              <a:rPr lang="en-US" dirty="0" smtClean="0"/>
              <a:t>   of  ICDS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6.ICDS  PROGRAMME.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   Integrated  child  development  services (ICDS ) , started  in  1975  in  pursuance  of  the  National  policy  for   children . The  objectives  of  this  programme  is  supplementary  nutrition , </a:t>
            </a:r>
            <a:r>
              <a:rPr lang="en-US" dirty="0" err="1" smtClean="0"/>
              <a:t>vit</a:t>
            </a:r>
            <a:r>
              <a:rPr lang="en-US" dirty="0" smtClean="0"/>
              <a:t>. A  prophylaxis ,  iron  and  folic  acid  distribution .</a:t>
            </a:r>
          </a:p>
          <a:p>
            <a:r>
              <a:rPr lang="en-US" dirty="0" smtClean="0"/>
              <a:t>  The   beneficiaries  are ;</a:t>
            </a:r>
          </a:p>
          <a:p>
            <a:r>
              <a:rPr lang="en-US" dirty="0" smtClean="0"/>
              <a:t>                    Pre  school  children   below   6 yrs.</a:t>
            </a:r>
          </a:p>
          <a:p>
            <a:r>
              <a:rPr lang="en-US" dirty="0" smtClean="0"/>
              <a:t>                    Adolescent  girls  11—18 yrs .</a:t>
            </a:r>
          </a:p>
          <a:p>
            <a:r>
              <a:rPr lang="en-US" dirty="0" smtClean="0"/>
              <a:t>                    Pregnant  and  lactating  mothers .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   These  village  level  services  are  carried  out  by   </a:t>
            </a:r>
            <a:r>
              <a:rPr lang="en-US" dirty="0" err="1" smtClean="0"/>
              <a:t>Anganwadi</a:t>
            </a:r>
            <a:r>
              <a:rPr lang="en-US" dirty="0" smtClean="0"/>
              <a:t>  workers . Each  </a:t>
            </a:r>
            <a:r>
              <a:rPr lang="en-US" dirty="0" err="1" smtClean="0"/>
              <a:t>Angawadi</a:t>
            </a:r>
            <a:r>
              <a:rPr lang="en-US" dirty="0" smtClean="0"/>
              <a:t>  unit  covers  a  population  of  about  1000 .</a:t>
            </a:r>
          </a:p>
          <a:p>
            <a:r>
              <a:rPr lang="en-US" dirty="0" smtClean="0"/>
              <a:t>The  work  of  </a:t>
            </a:r>
            <a:r>
              <a:rPr lang="en-US" dirty="0" err="1" smtClean="0"/>
              <a:t>Anganwadi</a:t>
            </a:r>
            <a:r>
              <a:rPr lang="en-US" dirty="0" smtClean="0"/>
              <a:t>  is  supervised  by  </a:t>
            </a:r>
            <a:r>
              <a:rPr lang="en-US" dirty="0" err="1" smtClean="0"/>
              <a:t>Mukhya</a:t>
            </a:r>
            <a:r>
              <a:rPr lang="en-US" dirty="0" smtClean="0"/>
              <a:t>  </a:t>
            </a:r>
            <a:r>
              <a:rPr lang="en-US" dirty="0" err="1" smtClean="0"/>
              <a:t>sevikas</a:t>
            </a:r>
            <a:r>
              <a:rPr lang="en-US" dirty="0" smtClean="0"/>
              <a:t> . Field  supervision  is  done  by  the  child  development  project  officer (CDPO ) . </a:t>
            </a:r>
          </a:p>
          <a:p>
            <a:r>
              <a:rPr lang="en-US" dirty="0" smtClean="0"/>
              <a:t>           A  net  work  of  </a:t>
            </a:r>
            <a:r>
              <a:rPr lang="en-US" dirty="0" err="1" smtClean="0"/>
              <a:t>Mahila</a:t>
            </a:r>
            <a:r>
              <a:rPr lang="en-US" dirty="0" smtClean="0"/>
              <a:t>  </a:t>
            </a:r>
            <a:r>
              <a:rPr lang="en-US" dirty="0" err="1" smtClean="0"/>
              <a:t>mandals</a:t>
            </a:r>
            <a:r>
              <a:rPr lang="en-US" dirty="0" smtClean="0"/>
              <a:t>  has  been  built  up  in  ICDS  project   areas  to  help  </a:t>
            </a:r>
            <a:r>
              <a:rPr lang="en-US" dirty="0" err="1" smtClean="0"/>
              <a:t>Anganwadi</a:t>
            </a:r>
            <a:r>
              <a:rPr lang="en-US" dirty="0" smtClean="0"/>
              <a:t>  workers  in  the  distribution  of  health  services .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7.MID-DAY  MEAL  PROGRAMME .</a:t>
            </a:r>
            <a:endParaRPr lang="en-US" dirty="0"/>
          </a:p>
        </p:txBody>
      </p:sp>
      <p:sp>
        <p:nvSpPr>
          <p:cNvPr id="3" name="Content Placeholder 2"/>
          <p:cNvSpPr>
            <a:spLocks noGrp="1"/>
          </p:cNvSpPr>
          <p:nvPr>
            <p:ph sz="quarter" idx="1"/>
          </p:nvPr>
        </p:nvSpPr>
        <p:spPr/>
        <p:txBody>
          <a:bodyPr/>
          <a:lstStyle/>
          <a:p>
            <a:r>
              <a:rPr lang="en-US" dirty="0" smtClean="0"/>
              <a:t>    It  is  otherwise  known  as  school  lunch  programme . This  programme  has  been  in  operation  since  1961 ,throughout  the  country .</a:t>
            </a:r>
          </a:p>
          <a:p>
            <a:r>
              <a:rPr lang="en-US" dirty="0" smtClean="0"/>
              <a:t>Objective ;</a:t>
            </a:r>
          </a:p>
          <a:p>
            <a:r>
              <a:rPr lang="en-US" dirty="0" smtClean="0"/>
              <a:t>          Attract  more  children  to  school .</a:t>
            </a:r>
          </a:p>
          <a:p>
            <a:r>
              <a:rPr lang="en-US" dirty="0" smtClean="0"/>
              <a:t>           Improvement  of  child  literacy  rate .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        The  mid-day  meal  programme  became  part  of  the  Minimum  needs  programme  in  the  Fifth  five  year  plan . Since  the  school  children  are  nutritionally  vulnerable,  development  of  malnutrition  not  only  makes  the   child   physically  and  mentally  weak  but  also  interferes  with  learning  process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     In  this  mid- day  meal  programme ,efforts  are  directed  to  encourage   the  children  to  adopt  and  enjoy  good   food  habits  and  hygienic  measures . It  becomes  an  integral  part  of  educational  system  in  many  countries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       Meal  should  be  provided  through  their  own  cafeteria  on  a  ‘’No  profit  no  loss’’  basis. So  the  fund  may  be  formed   with  contribution   from  students ,school  authorities , assistance  from  </a:t>
            </a:r>
            <a:r>
              <a:rPr lang="en-US" dirty="0" err="1" smtClean="0"/>
              <a:t>govt</a:t>
            </a:r>
            <a:r>
              <a:rPr lang="en-US" dirty="0" smtClean="0"/>
              <a:t> .  And  from  charitable  organizations  such  as  </a:t>
            </a:r>
            <a:r>
              <a:rPr lang="en-US" dirty="0" err="1" smtClean="0"/>
              <a:t>Unicef</a:t>
            </a:r>
            <a:r>
              <a:rPr lang="en-US" dirty="0" smtClean="0"/>
              <a:t> .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           The  government  of  </a:t>
            </a:r>
            <a:r>
              <a:rPr lang="en-US" dirty="0"/>
              <a:t>I</a:t>
            </a:r>
            <a:r>
              <a:rPr lang="en-US" dirty="0" smtClean="0"/>
              <a:t>ndia   have  implemented  several  supplementary  feeding  </a:t>
            </a:r>
            <a:r>
              <a:rPr lang="en-US" dirty="0" err="1" smtClean="0"/>
              <a:t>programmes</a:t>
            </a:r>
            <a:r>
              <a:rPr lang="en-US" dirty="0" smtClean="0"/>
              <a:t> ,mainly  aimed  at  rectify  the  deficiency  through  various  ministries  to   combat  malnutrition.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1.VITAMIN  -A  PROPHYLAXIS  PROGRAMME .</a:t>
            </a:r>
            <a:endParaRPr lang="en-US" dirty="0"/>
          </a:p>
        </p:txBody>
      </p:sp>
      <p:sp>
        <p:nvSpPr>
          <p:cNvPr id="3" name="Content Placeholder 2"/>
          <p:cNvSpPr>
            <a:spLocks noGrp="1"/>
          </p:cNvSpPr>
          <p:nvPr>
            <p:ph sz="quarter" idx="1"/>
          </p:nvPr>
        </p:nvSpPr>
        <p:spPr/>
        <p:txBody>
          <a:bodyPr/>
          <a:lstStyle/>
          <a:p>
            <a:r>
              <a:rPr lang="en-US" dirty="0" smtClean="0"/>
              <a:t>          It  is  one  of  the  national  programme  for  control  of  blindness . Administer  a  single  massive  dose  of  an  oily  preparation  of  </a:t>
            </a:r>
            <a:r>
              <a:rPr lang="en-US" dirty="0" err="1" smtClean="0"/>
              <a:t>vit</a:t>
            </a:r>
            <a:r>
              <a:rPr lang="en-US" dirty="0" smtClean="0"/>
              <a:t>. A ,2,00,000 I U (110 mg  of  retinol  </a:t>
            </a:r>
            <a:r>
              <a:rPr lang="en-US" dirty="0" err="1" smtClean="0"/>
              <a:t>palmitate</a:t>
            </a:r>
            <a:r>
              <a:rPr lang="en-US" dirty="0" smtClean="0"/>
              <a:t> ) orally  to  all  pre- school  children ,   every  6 months . It  is  distributed  through  peripheral  health  workers . This  programme  was  launched  by  the  ministry  of  health  and  family  welfare  in  1970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2.PROPHYLAXIS  AGAINST  NUTRITIONAL  ANAEMIA .</a:t>
            </a:r>
            <a:endParaRPr lang="en-US" dirty="0"/>
          </a:p>
        </p:txBody>
      </p:sp>
      <p:sp>
        <p:nvSpPr>
          <p:cNvPr id="3" name="Content Placeholder 2"/>
          <p:cNvSpPr>
            <a:spLocks noGrp="1"/>
          </p:cNvSpPr>
          <p:nvPr>
            <p:ph sz="quarter" idx="1"/>
          </p:nvPr>
        </p:nvSpPr>
        <p:spPr/>
        <p:txBody>
          <a:bodyPr/>
          <a:lstStyle/>
          <a:p>
            <a:r>
              <a:rPr lang="en-US" dirty="0" smtClean="0"/>
              <a:t>      It  was  launched   by  the  GOVT .of  India  during  the   fourth  five  year  plan .Major  motive  of   this  programme  is  distribution  of  iron  and   folic  acid  tablets  to  pregnant  women  and  young  children (1-12yrs). This  programme  is  implemented  through  MCH  centres  in  urban  areas , PHC  in  rural  areas  and  ICDS  projects .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       Iron  fortification  of   common  salt  has  been  developed  at  the  National   Institute  0f  Nutrition  at  Hyderabad  for  the  control   of  </a:t>
            </a:r>
            <a:r>
              <a:rPr lang="en-US" dirty="0" err="1" smtClean="0"/>
              <a:t>anaemia</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3.CONTROL  OF  IODINE  DEFICIENCY  DISORDERS.</a:t>
            </a:r>
            <a:endParaRPr lang="en-US" dirty="0"/>
          </a:p>
        </p:txBody>
      </p:sp>
      <p:sp>
        <p:nvSpPr>
          <p:cNvPr id="3" name="Content Placeholder 2"/>
          <p:cNvSpPr>
            <a:spLocks noGrp="1"/>
          </p:cNvSpPr>
          <p:nvPr>
            <p:ph sz="quarter" idx="1"/>
          </p:nvPr>
        </p:nvSpPr>
        <p:spPr/>
        <p:txBody>
          <a:bodyPr>
            <a:normAutofit/>
          </a:bodyPr>
          <a:lstStyle/>
          <a:p>
            <a:r>
              <a:rPr lang="en-US" dirty="0" smtClean="0"/>
              <a:t>            National  </a:t>
            </a:r>
            <a:r>
              <a:rPr lang="en-US" dirty="0" err="1" smtClean="0"/>
              <a:t>Goitre</a:t>
            </a:r>
            <a:r>
              <a:rPr lang="en-US" dirty="0" smtClean="0"/>
              <a:t>  control  programme   was  launched  by  the  Govt. of  India  in  1962. Iodine  deficiency  is  another  major  nutrition  problem  in  </a:t>
            </a:r>
            <a:r>
              <a:rPr lang="en-US" dirty="0" err="1" smtClean="0"/>
              <a:t>india</a:t>
            </a:r>
            <a:r>
              <a:rPr lang="en-US" dirty="0" smtClean="0"/>
              <a:t> .</a:t>
            </a:r>
          </a:p>
          <a:p>
            <a:r>
              <a:rPr lang="en-US" dirty="0" err="1" smtClean="0"/>
              <a:t>Goitre</a:t>
            </a:r>
            <a:r>
              <a:rPr lang="en-US" dirty="0" smtClean="0"/>
              <a:t>  control ;</a:t>
            </a:r>
          </a:p>
          <a:p>
            <a:r>
              <a:rPr lang="en-US" dirty="0" smtClean="0"/>
              <a:t>        Four  essential  components  of  National  </a:t>
            </a:r>
            <a:r>
              <a:rPr lang="en-US" dirty="0" err="1" smtClean="0"/>
              <a:t>goitre</a:t>
            </a:r>
            <a:r>
              <a:rPr lang="en-US" dirty="0" smtClean="0"/>
              <a:t>  control   programme .These are  iodized  salt  or  oil , monitoring  and  surveillance ,  manpower  training  and  mass  communication .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Iodized  oil;</a:t>
            </a:r>
          </a:p>
          <a:p>
            <a:r>
              <a:rPr lang="en-US" dirty="0" smtClean="0"/>
              <a:t>            Intramuscular  injection  of  iodized  oil  (mostly  poppy  seed  oil).</a:t>
            </a:r>
          </a:p>
          <a:p>
            <a:r>
              <a:rPr lang="en-US" dirty="0" smtClean="0"/>
              <a:t>1 ml  will  provide  protection  for  about  4yrs .</a:t>
            </a:r>
          </a:p>
          <a:p>
            <a:r>
              <a:rPr lang="en-US" dirty="0" smtClean="0"/>
              <a:t>Oral  administration  of  oil .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Special  nutrition  programme .</a:t>
            </a:r>
            <a:endParaRPr lang="en-US" dirty="0"/>
          </a:p>
        </p:txBody>
      </p:sp>
      <p:sp>
        <p:nvSpPr>
          <p:cNvPr id="3" name="Content Placeholder 2"/>
          <p:cNvSpPr>
            <a:spLocks noGrp="1"/>
          </p:cNvSpPr>
          <p:nvPr>
            <p:ph sz="quarter" idx="1"/>
          </p:nvPr>
        </p:nvSpPr>
        <p:spPr/>
        <p:txBody>
          <a:bodyPr>
            <a:normAutofit/>
          </a:bodyPr>
          <a:lstStyle/>
          <a:p>
            <a:r>
              <a:rPr lang="en-US" dirty="0" smtClean="0"/>
              <a:t>        This  programme  was  started  in  1970 ..This  programme  is  mainly  </a:t>
            </a:r>
            <a:r>
              <a:rPr lang="en-US" dirty="0" err="1" smtClean="0"/>
              <a:t>focussed</a:t>
            </a:r>
            <a:r>
              <a:rPr lang="en-US" dirty="0" smtClean="0"/>
              <a:t>  for  the  benefit  of  children  below  6 yrs  of  age ,</a:t>
            </a:r>
          </a:p>
          <a:p>
            <a:r>
              <a:rPr lang="en-US" dirty="0" smtClean="0"/>
              <a:t>Pregnant  and   nursing  mothers ,</a:t>
            </a:r>
            <a:r>
              <a:rPr lang="en-US" dirty="0" err="1" smtClean="0"/>
              <a:t>alotted</a:t>
            </a:r>
            <a:r>
              <a:rPr lang="en-US" dirty="0" smtClean="0"/>
              <a:t>  for  urban  slums , tribal  areas  and  backward  rural  areas .</a:t>
            </a:r>
          </a:p>
          <a:p>
            <a:r>
              <a:rPr lang="en-US" dirty="0" smtClean="0"/>
              <a:t>          The  supplementary  food  supplies  about  300  kcal  and  10—12gm  of  protein  per  child  per  day .About  500 kcal  and  25gm  of  protein  received ,  daily  by  the  beneficiary  mothers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       This  supplement  is  provided  for  about  300   days  in  a  year . This  programme  was  launched  as  a  central  programme  and  was  transferred  to  the   state  sector    in  the  fifth  five  year   plan  as  a  part  of   minimum  needs  programme . This  </a:t>
            </a:r>
            <a:r>
              <a:rPr lang="en-US" dirty="0" err="1" smtClean="0"/>
              <a:t>propgramme</a:t>
            </a:r>
            <a:r>
              <a:rPr lang="en-US" dirty="0" smtClean="0"/>
              <a:t>  is  gradually  being  merged  into  the   ICDS   programme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158</TotalTime>
  <Words>813</Words>
  <Application>Microsoft Office PowerPoint</Application>
  <PresentationFormat>On-screen Show (4:3)</PresentationFormat>
  <Paragraphs>44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COMMUNITY  NUTRITION  PROGRAMMES .</vt:lpstr>
      <vt:lpstr>Slide 2</vt:lpstr>
      <vt:lpstr>1.VITAMIN  -A  PROPHYLAXIS  PROGRAMME .</vt:lpstr>
      <vt:lpstr>2.PROPHYLAXIS  AGAINST  NUTRITIONAL  ANAEMIA .</vt:lpstr>
      <vt:lpstr>Slide 5</vt:lpstr>
      <vt:lpstr>3.CONTROL  OF  IODINE  DEFICIENCY  DISORDERS.</vt:lpstr>
      <vt:lpstr>Slide 7</vt:lpstr>
      <vt:lpstr>4. Special  nutrition  programme .</vt:lpstr>
      <vt:lpstr>Slide 9</vt:lpstr>
      <vt:lpstr>5.BALWADI  NUTRITION  PROGRAMME.</vt:lpstr>
      <vt:lpstr>Slide 11</vt:lpstr>
      <vt:lpstr>6.ICDS  PROGRAMME.</vt:lpstr>
      <vt:lpstr>Slide 13</vt:lpstr>
      <vt:lpstr>7.MID-DAY  MEAL  PROGRAMME .</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NUTRITION  PROGRAMMES .</dc:title>
  <dc:creator>Dept. Of CM</dc:creator>
  <cp:lastModifiedBy>New</cp:lastModifiedBy>
  <cp:revision>32</cp:revision>
  <dcterms:created xsi:type="dcterms:W3CDTF">2020-07-28T09:56:16Z</dcterms:created>
  <dcterms:modified xsi:type="dcterms:W3CDTF">2021-12-07T07:00:58Z</dcterms:modified>
</cp:coreProperties>
</file>